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notesMasterIdLst>
    <p:notesMasterId r:id="rId12"/>
  </p:notesMasterIdLst>
  <p:sldIdLst>
    <p:sldId id="256" r:id="rId2"/>
    <p:sldId id="263" r:id="rId3"/>
    <p:sldId id="257" r:id="rId4"/>
    <p:sldId id="258" r:id="rId5"/>
    <p:sldId id="266" r:id="rId6"/>
    <p:sldId id="259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40" y="4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7T05:56:11.382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62094-D57A-4586-9C77-9985B4BE6A44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3046B-C454-4221-9E4B-F6E2EF40B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9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6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rotation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4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</a:t>
            </a:r>
            <a:r>
              <a:rPr lang="en-US" sz="1200" dirty="0"/>
              <a:t>(0.7 </a:t>
            </a:r>
            <a:r>
              <a:rPr lang="en-US" sz="1200" dirty="0" err="1"/>
              <a:t>pico</a:t>
            </a:r>
            <a:r>
              <a:rPr lang="en-US" sz="1200" dirty="0"/>
              <a:t> radians)</a:t>
            </a:r>
          </a:p>
          <a:p>
            <a:r>
              <a:rPr lang="en-US" dirty="0"/>
              <a:t>R = 0.15 m = 15 cm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1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Michelson interferometer that uses polarization to measure multiple phases (multiple wavelength)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the fringe contrast </a:t>
            </a:r>
          </a:p>
          <a:p>
            <a:r>
              <a:rPr lang="en-US" dirty="0"/>
              <a:t>a and power disappear -&gt; beautiful </a:t>
            </a:r>
          </a:p>
          <a:p>
            <a:r>
              <a:rPr lang="en-US" dirty="0"/>
              <a:t>3 variables and 3 </a:t>
            </a:r>
            <a:r>
              <a:rPr lang="en-US" dirty="0" err="1"/>
              <a:t>eqs</a:t>
            </a:r>
            <a:r>
              <a:rPr lang="en-US" dirty="0"/>
              <a:t> -&gt; we can solve </a:t>
            </a:r>
          </a:p>
          <a:p>
            <a:r>
              <a:rPr lang="en-US" sz="12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Wingdings" panose="05000000000000000000" pitchFamily="2" charset="2"/>
              </a:rPr>
              <a:t> plot its Fourier Transform (say)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97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noise recording of tabletop </a:t>
            </a:r>
            <a:r>
              <a:rPr lang="en-US" dirty="0" err="1"/>
              <a:t>HoQI</a:t>
            </a:r>
            <a:r>
              <a:rPr lang="en-US" dirty="0"/>
              <a:t> for 4hr data run overnight</a:t>
            </a:r>
          </a:p>
          <a:p>
            <a:r>
              <a:rPr lang="en-US" dirty="0"/>
              <a:t>Explain </a:t>
            </a:r>
            <a:r>
              <a:rPr lang="en-US" dirty="0" err="1"/>
              <a:t>aixes</a:t>
            </a:r>
            <a:r>
              <a:rPr lang="en-US" dirty="0"/>
              <a:t>: amplitude spectral density </a:t>
            </a:r>
          </a:p>
          <a:p>
            <a:r>
              <a:rPr lang="en-US" dirty="0"/>
              <a:t>The low frequency noise due to air flow and temperature 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73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size of </a:t>
            </a:r>
            <a:r>
              <a:rPr lang="en-US" dirty="0" err="1"/>
              <a:t>HoQI</a:t>
            </a:r>
            <a:r>
              <a:rPr lang="en-US" dirty="0"/>
              <a:t> is 3 inches can fit in your hand</a:t>
            </a:r>
          </a:p>
          <a:p>
            <a:r>
              <a:rPr lang="en-US" dirty="0"/>
              <a:t>Briefly indicate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1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5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3046B-C454-4221-9E4B-F6E2EF40B4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6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6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5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5379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06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38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74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00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0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1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07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8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9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4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5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53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2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EDA72B0-380D-494E-9975-7D2F6E3D37A5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A6CF663-7297-42C3-94A5-99B07A8D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12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1361-6382/aab2e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10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1.xml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3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B4E8-6C69-61C3-A1F4-7897744C7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4870" y="2613912"/>
            <a:ext cx="9440034" cy="1828801"/>
          </a:xfrm>
        </p:spPr>
        <p:txBody>
          <a:bodyPr>
            <a:noAutofit/>
          </a:bodyPr>
          <a:lstStyle/>
          <a:p>
            <a:r>
              <a:rPr lang="en-US" sz="3600" dirty="0"/>
              <a:t>Implementation of homodyne interferometers for inertial rotation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3F009-179D-F7C7-EDFC-7986F5BF7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402" y="5114712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/>
              <a:t>The University of Washington</a:t>
            </a:r>
          </a:p>
          <a:p>
            <a:r>
              <a:rPr lang="en-US" dirty="0"/>
              <a:t>Jasmine Watt, M. Ross, J. van Dongen</a:t>
            </a:r>
          </a:p>
          <a:p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82D6348-14B4-BD64-75A0-F4F918D4A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41" y="639190"/>
            <a:ext cx="1864807" cy="18648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058D0B-5D62-A974-EE31-1C2FFD077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09" y="1118165"/>
            <a:ext cx="2972058" cy="906859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46BFF16-2740-D93D-1D5D-0568C983B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22" y="1098069"/>
            <a:ext cx="1899067" cy="7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95A9-990A-EF15-49DE-197797B5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91436"/>
            <a:ext cx="10353762" cy="970450"/>
          </a:xfrm>
        </p:spPr>
        <p:txBody>
          <a:bodyPr/>
          <a:lstStyle/>
          <a:p>
            <a:r>
              <a:rPr lang="en-US" dirty="0"/>
              <a:t>Thank you for attendance!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E2BDB-414F-660E-72DE-B738CF9A8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2612571"/>
            <a:ext cx="10353762" cy="30647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References: 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Cooper, S. J., Green, A. C., Collins, C., </a:t>
            </a:r>
            <a:r>
              <a:rPr lang="en-US" dirty="0" err="1"/>
              <a:t>Hoyland</a:t>
            </a:r>
            <a:r>
              <a:rPr lang="en-US" dirty="0"/>
              <a:t>, D., Speake, C. C., </a:t>
            </a:r>
            <a:r>
              <a:rPr lang="en-US" dirty="0" err="1"/>
              <a:t>Freise</a:t>
            </a:r>
            <a:r>
              <a:rPr lang="en-US" dirty="0"/>
              <a:t>, A., &amp; Mow-Lowry, C. M. (2018). A compact, large-range interferometer for precision measurement and inertial sensing. Classical and Quantum Gravity, 35(9), 095007. </a:t>
            </a:r>
            <a:r>
              <a:rPr lang="en-US" dirty="0">
                <a:hlinkClick r:id="rId3"/>
              </a:rPr>
              <a:t>https://doi.org/10.1088/1361-6382/aab2e9</a:t>
            </a:r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dirty="0" err="1"/>
              <a:t>Eöt</a:t>
            </a:r>
            <a:r>
              <a:rPr lang="en-US" dirty="0"/>
              <a:t>-Wash Group at CENPA, UW.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2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94EE-8BA4-71ED-9641-FEA9D2FD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60" y="878446"/>
            <a:ext cx="2231339" cy="54339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1F278E-01DB-08A5-DA0C-6772BC3CD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450" y="1944356"/>
            <a:ext cx="3316561" cy="4190162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inertial rotation sensor in the LIGO seismic isolation platforms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ea typeface="Cambria Math" panose="02040503050406030204" pitchFamily="18" charset="0"/>
              </a:rPr>
              <a:t>Homodyne Quadrature Interferometer (</a:t>
            </a:r>
            <a:r>
              <a:rPr lang="en-US" sz="1600" dirty="0" err="1">
                <a:ea typeface="Cambria Math" panose="02040503050406030204" pitchFamily="18" charset="0"/>
              </a:rPr>
              <a:t>HoQI</a:t>
            </a:r>
            <a:r>
              <a:rPr lang="en-US" sz="1600" dirty="0">
                <a:ea typeface="Cambria Math" panose="02040503050406030204" pitchFamily="18" charset="0"/>
              </a:rPr>
              <a:t>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Prototype : the tabletop </a:t>
            </a:r>
            <a:r>
              <a:rPr lang="en-US" sz="1600" dirty="0" err="1"/>
              <a:t>HoQI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FAD390-24F4-8AB9-AD35-F9C73CC51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9" b="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672ACAC-7582-66E5-C6E5-25DEAA746A62}"/>
              </a:ext>
            </a:extLst>
          </p:cNvPr>
          <p:cNvSpPr/>
          <p:nvPr/>
        </p:nvSpPr>
        <p:spPr>
          <a:xfrm>
            <a:off x="10400044" y="2592475"/>
            <a:ext cx="1791956" cy="28939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2EE9D1-4D69-DF99-0B26-7B55B632552F}"/>
              </a:ext>
            </a:extLst>
          </p:cNvPr>
          <p:cNvSpPr/>
          <p:nvPr/>
        </p:nvSpPr>
        <p:spPr>
          <a:xfrm>
            <a:off x="4762919" y="2481944"/>
            <a:ext cx="1245995" cy="21804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E98E18D-CB25-D681-90C9-3EBFF33B5EF9}"/>
              </a:ext>
            </a:extLst>
          </p:cNvPr>
          <p:cNvSpPr/>
          <p:nvPr/>
        </p:nvSpPr>
        <p:spPr>
          <a:xfrm>
            <a:off x="8058778" y="2481944"/>
            <a:ext cx="502418" cy="62299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806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94EE-8BA4-71ED-9641-FEA9D2FD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40" y="476510"/>
            <a:ext cx="4525590" cy="426802"/>
          </a:xfrm>
        </p:spPr>
        <p:txBody>
          <a:bodyPr anchor="b">
            <a:noAutofit/>
          </a:bodyPr>
          <a:lstStyle/>
          <a:p>
            <a:pPr algn="l"/>
            <a:r>
              <a:rPr lang="en-US" sz="2800" dirty="0"/>
              <a:t>The inertial rotation sensor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71F278E-01DB-08A5-DA0C-6772BC3CD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737" y="1300916"/>
                <a:ext cx="3694616" cy="3243452"/>
              </a:xfrm>
            </p:spPr>
            <p:txBody>
              <a:bodyPr anchor="t">
                <a:normAutofit lnSpcReduction="10000"/>
              </a:bodyPr>
              <a:lstStyle/>
              <a:p>
                <a:r>
                  <a:rPr lang="en-US" sz="1600" dirty="0"/>
                  <a:t>How the sensor works: the proof mass stays stationary, and the platform rotates. </a:t>
                </a:r>
              </a:p>
              <a:p>
                <a:endParaRPr lang="en-US" sz="1600" dirty="0"/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The angle of the proof mass can be retrieved by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The target sensitivity for the sensor is ~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US" sz="1600" dirty="0"/>
                  <a:t>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rad>
                      </m:den>
                    </m:f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sz="1600" dirty="0"/>
                </a:br>
                <a:r>
                  <a:rPr lang="en-US" sz="1600" dirty="0"/>
                  <a:t>(For </a:t>
                </a:r>
                <a:r>
                  <a:rPr lang="en-US" sz="1600" dirty="0" err="1"/>
                  <a:t>HoQI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US" sz="1600" dirty="0"/>
                  <a:t>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0.15 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71F278E-01DB-08A5-DA0C-6772BC3CD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737" y="1300916"/>
                <a:ext cx="3694616" cy="324345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FAD390-24F4-8AB9-AD35-F9C73CC51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29" b="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D9A040-91DB-EC7A-6D86-EA5992F93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16" y="5000459"/>
            <a:ext cx="2705478" cy="87642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06F4DB6-C44C-A79C-5605-DBF643930130}"/>
              </a:ext>
            </a:extLst>
          </p:cNvPr>
          <p:cNvSpPr/>
          <p:nvPr/>
        </p:nvSpPr>
        <p:spPr>
          <a:xfrm>
            <a:off x="934944" y="4956350"/>
            <a:ext cx="2806822" cy="9704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B19AAD-2ADA-0B3A-E760-3381ABC79B7A}"/>
              </a:ext>
            </a:extLst>
          </p:cNvPr>
          <p:cNvSpPr/>
          <p:nvPr/>
        </p:nvSpPr>
        <p:spPr>
          <a:xfrm>
            <a:off x="8562058" y="2592475"/>
            <a:ext cx="3202655" cy="9545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E96A5C-8CB1-3465-CCBB-4A0F424048F1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3741766" y="3390900"/>
            <a:ext cx="4820292" cy="205067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5CE0A78E-37DB-A3C6-10A5-5D89AA9CA91A}"/>
              </a:ext>
            </a:extLst>
          </p:cNvPr>
          <p:cNvSpPr/>
          <p:nvPr/>
        </p:nvSpPr>
        <p:spPr>
          <a:xfrm>
            <a:off x="2974313" y="5438670"/>
            <a:ext cx="50242" cy="140676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5DC3565-4791-1596-8E98-9D835FF6B6CC}"/>
                  </a:ext>
                </a:extLst>
              </p:cNvPr>
              <p:cNvSpPr txBox="1"/>
              <p:nvPr/>
            </p:nvSpPr>
            <p:spPr>
              <a:xfrm>
                <a:off x="3173560" y="5285748"/>
                <a:ext cx="398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5DC3565-4791-1596-8E98-9D835FF6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60" y="5285748"/>
                <a:ext cx="3981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7EA0A0A-CA32-F00D-1AC5-C2B3E4D19294}"/>
              </a:ext>
            </a:extLst>
          </p:cNvPr>
          <p:cNvCxnSpPr>
            <a:cxnSpLocks/>
          </p:cNvCxnSpPr>
          <p:nvPr/>
        </p:nvCxnSpPr>
        <p:spPr>
          <a:xfrm>
            <a:off x="1013243" y="5382344"/>
            <a:ext cx="19610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E56E5D-8BF0-2D76-A804-1BD5F8655B8D}"/>
                  </a:ext>
                </a:extLst>
              </p:cNvPr>
              <p:cNvSpPr txBox="1"/>
              <p:nvPr/>
            </p:nvSpPr>
            <p:spPr>
              <a:xfrm>
                <a:off x="1658451" y="5324342"/>
                <a:ext cx="398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E56E5D-8BF0-2D76-A804-1BD5F8655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451" y="5324342"/>
                <a:ext cx="3981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C989EA-9D30-3E65-D590-C84F7D9C9145}"/>
              </a:ext>
            </a:extLst>
          </p:cNvPr>
          <p:cNvCxnSpPr>
            <a:cxnSpLocks/>
            <a:endCxn id="75" idx="0"/>
          </p:cNvCxnSpPr>
          <p:nvPr/>
        </p:nvCxnSpPr>
        <p:spPr>
          <a:xfrm flipV="1">
            <a:off x="1018606" y="4991814"/>
            <a:ext cx="1826337" cy="36904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Arc 74">
            <a:extLst>
              <a:ext uri="{FF2B5EF4-FFF2-40B4-BE49-F238E27FC236}">
                <a16:creationId xmlns:a16="http://schemas.microsoft.com/office/drawing/2014/main" id="{4E06E1A8-023C-6A83-B42D-7A4795E045B0}"/>
              </a:ext>
            </a:extLst>
          </p:cNvPr>
          <p:cNvSpPr/>
          <p:nvPr/>
        </p:nvSpPr>
        <p:spPr>
          <a:xfrm rot="1606427">
            <a:off x="1719400" y="4772923"/>
            <a:ext cx="1302082" cy="1207369"/>
          </a:xfrm>
          <a:prstGeom prst="arc">
            <a:avLst>
              <a:gd name="adj1" fmla="val 17651174"/>
              <a:gd name="adj2" fmla="val 19913484"/>
            </a:avLst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767286-7D71-EBA2-7135-C94AE3558B9E}"/>
                  </a:ext>
                </a:extLst>
              </p:cNvPr>
              <p:cNvSpPr txBox="1"/>
              <p:nvPr/>
            </p:nvSpPr>
            <p:spPr>
              <a:xfrm>
                <a:off x="2565735" y="5014827"/>
                <a:ext cx="380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767286-7D71-EBA2-7135-C94AE3558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735" y="5014827"/>
                <a:ext cx="38055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A0A87397-184B-154B-CA01-D435D883F7D3}"/>
              </a:ext>
            </a:extLst>
          </p:cNvPr>
          <p:cNvSpPr/>
          <p:nvPr/>
        </p:nvSpPr>
        <p:spPr>
          <a:xfrm>
            <a:off x="2811525" y="4992446"/>
            <a:ext cx="84090" cy="586900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A4370F-2DC8-9C1D-2697-377E51559E68}"/>
              </a:ext>
            </a:extLst>
          </p:cNvPr>
          <p:cNvSpPr/>
          <p:nvPr/>
        </p:nvSpPr>
        <p:spPr>
          <a:xfrm>
            <a:off x="6250075" y="5285748"/>
            <a:ext cx="3376190" cy="5911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ADE88B-01EB-E994-E1E6-A42A4D8DA963}"/>
              </a:ext>
            </a:extLst>
          </p:cNvPr>
          <p:cNvCxnSpPr/>
          <p:nvPr/>
        </p:nvCxnSpPr>
        <p:spPr>
          <a:xfrm flipV="1">
            <a:off x="9917723" y="602901"/>
            <a:ext cx="773723" cy="5727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24F2C5-FF3E-674C-69C7-1B9C622A86DC}"/>
              </a:ext>
            </a:extLst>
          </p:cNvPr>
          <p:cNvSpPr txBox="1"/>
          <p:nvPr/>
        </p:nvSpPr>
        <p:spPr>
          <a:xfrm>
            <a:off x="10008158" y="233568"/>
            <a:ext cx="21746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sto MT (Body)"/>
              </a:rPr>
              <a:t>suspended, at 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4015F-F1BE-254A-2560-DCE581D7B323}"/>
              </a:ext>
            </a:extLst>
          </p:cNvPr>
          <p:cNvSpPr txBox="1"/>
          <p:nvPr/>
        </p:nvSpPr>
        <p:spPr>
          <a:xfrm>
            <a:off x="7516366" y="59268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rotates</a:t>
            </a:r>
          </a:p>
        </p:txBody>
      </p:sp>
    </p:spTree>
    <p:extLst>
      <p:ext uri="{BB962C8B-B14F-4D97-AF65-F5344CB8AC3E}">
        <p14:creationId xmlns:p14="http://schemas.microsoft.com/office/powerpoint/2010/main" val="3529407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43" grpId="0" animBg="1"/>
      <p:bldP spid="44" grpId="0"/>
      <p:bldP spid="52" grpId="0"/>
      <p:bldP spid="75" grpId="0" animBg="1"/>
      <p:bldP spid="80" grpId="0"/>
      <p:bldP spid="20" grpId="0" animBg="1"/>
      <p:bldP spid="3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6E29-D834-A45F-E00D-CAE1CD12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566" y="126123"/>
            <a:ext cx="2915274" cy="497484"/>
          </a:xfrm>
        </p:spPr>
        <p:txBody>
          <a:bodyPr>
            <a:noAutofit/>
          </a:bodyPr>
          <a:lstStyle/>
          <a:p>
            <a:r>
              <a:rPr lang="en-US" sz="2800" dirty="0"/>
              <a:t>Tabletop </a:t>
            </a:r>
            <a:r>
              <a:rPr lang="en-US" sz="2800" dirty="0" err="1"/>
              <a:t>HoQI</a:t>
            </a:r>
            <a:r>
              <a:rPr lang="en-US" sz="2800" dirty="0"/>
              <a:t> </a:t>
            </a:r>
          </a:p>
        </p:txBody>
      </p:sp>
      <p:pic>
        <p:nvPicPr>
          <p:cNvPr id="6" name="Content Placeholder 5" descr="A picture containing indoor, items&#10;&#10;Description automatically generated">
            <a:extLst>
              <a:ext uri="{FF2B5EF4-FFF2-40B4-BE49-F238E27FC236}">
                <a16:creationId xmlns:a16="http://schemas.microsoft.com/office/drawing/2014/main" id="{10BEAA61-C989-39AB-FFC3-F6FA00D656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5559"/>
          <a:stretch/>
        </p:blipFill>
        <p:spPr>
          <a:xfrm rot="5400000">
            <a:off x="-922285" y="922284"/>
            <a:ext cx="6857999" cy="5013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8FA5FDF-A59F-5A1B-0FB1-03A90611E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50167" y="567997"/>
                <a:ext cx="5978072" cy="2163712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Laser: 1300 nm, 10mW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arm attached to the rotation sensor</a:t>
                </a:r>
              </a:p>
              <a:p>
                <a:r>
                  <a:rPr lang="en-US" dirty="0"/>
                  <a:t>Noise level ~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(Laser) Wavelength injection for length matching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28FA5FDF-A59F-5A1B-0FB1-03A90611E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167" y="567997"/>
                <a:ext cx="5978072" cy="2163712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615904E-7549-40B6-8293-72FB7642C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0CBB7-0D68-4FA4-AB40-5B1B4AB0D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9527" y="2916375"/>
            <a:ext cx="6868398" cy="3597432"/>
          </a:xfrm>
          <a:prstGeom prst="rect">
            <a:avLst/>
          </a:prstGeom>
        </p:spPr>
      </p:pic>
      <p:pic>
        <p:nvPicPr>
          <p:cNvPr id="11" name="Picture 10" descr="A picture containing wall, indoor, items, different">
            <a:extLst>
              <a:ext uri="{FF2B5EF4-FFF2-40B4-BE49-F238E27FC236}">
                <a16:creationId xmlns:a16="http://schemas.microsoft.com/office/drawing/2014/main" id="{E161D5B1-3751-175D-BE85-AFA9DD6504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5013431" cy="68580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53BCE1-7344-7D97-9887-D74D739FD6FE}"/>
              </a:ext>
            </a:extLst>
          </p:cNvPr>
          <p:cNvSpPr txBox="1"/>
          <p:nvPr/>
        </p:nvSpPr>
        <p:spPr>
          <a:xfrm>
            <a:off x="1874810" y="37486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PD3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45E05D-2853-D226-A414-2DEE56CF52D7}"/>
              </a:ext>
            </a:extLst>
          </p:cNvPr>
          <p:cNvSpPr txBox="1"/>
          <p:nvPr/>
        </p:nvSpPr>
        <p:spPr>
          <a:xfrm>
            <a:off x="769269" y="131063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PD2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F815CD-5132-5A88-D1CA-2E8F7FA19A6B}"/>
              </a:ext>
            </a:extLst>
          </p:cNvPr>
          <p:cNvSpPr txBox="1"/>
          <p:nvPr/>
        </p:nvSpPr>
        <p:spPr>
          <a:xfrm>
            <a:off x="4214753" y="273170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PD1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41832-5A35-96A3-C81F-9825E90583CD}"/>
                  </a:ext>
                </a:extLst>
              </p:cNvPr>
              <p:cNvSpPr txBox="1"/>
              <p:nvPr/>
            </p:nvSpPr>
            <p:spPr>
              <a:xfrm>
                <a:off x="1825039" y="3616432"/>
                <a:ext cx="610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141832-5A35-96A3-C81F-9825E905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039" y="3616432"/>
                <a:ext cx="610232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B806A8-EDEA-946F-5133-AA4774D42A53}"/>
                  </a:ext>
                </a:extLst>
              </p:cNvPr>
              <p:cNvSpPr txBox="1"/>
              <p:nvPr/>
            </p:nvSpPr>
            <p:spPr>
              <a:xfrm>
                <a:off x="1825039" y="2026322"/>
                <a:ext cx="61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B806A8-EDEA-946F-5133-AA4774D4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039" y="2026322"/>
                <a:ext cx="610232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F277A4-E118-3DEF-CE31-383ED8D286DA}"/>
                  </a:ext>
                </a:extLst>
              </p14:cNvPr>
              <p14:cNvContentPartPr/>
              <p14:nvPr/>
            </p14:nvContentPartPr>
            <p14:xfrm>
              <a:off x="6741843" y="241090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F277A4-E118-3DEF-CE31-383ED8D286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3203" y="2402268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F3FC5C-84B3-567D-3A2C-567F6D1C6155}"/>
              </a:ext>
            </a:extLst>
          </p:cNvPr>
          <p:cNvCxnSpPr/>
          <p:nvPr/>
        </p:nvCxnSpPr>
        <p:spPr>
          <a:xfrm>
            <a:off x="3577213" y="2084851"/>
            <a:ext cx="0" cy="5539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A428B8-DD81-2A6C-AD40-7B2F929177EF}"/>
              </a:ext>
            </a:extLst>
          </p:cNvPr>
          <p:cNvCxnSpPr>
            <a:cxnSpLocks/>
          </p:cNvCxnSpPr>
          <p:nvPr/>
        </p:nvCxnSpPr>
        <p:spPr>
          <a:xfrm flipH="1">
            <a:off x="2435271" y="3004457"/>
            <a:ext cx="760105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01C0EC-CDDC-2277-FD0A-A2719A851D57}"/>
              </a:ext>
            </a:extLst>
          </p:cNvPr>
          <p:cNvCxnSpPr/>
          <p:nvPr/>
        </p:nvCxnSpPr>
        <p:spPr>
          <a:xfrm>
            <a:off x="2080009" y="3356149"/>
            <a:ext cx="0" cy="40193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00BBEA-A2C3-2E09-12BB-15310C8F9175}"/>
              </a:ext>
            </a:extLst>
          </p:cNvPr>
          <p:cNvCxnSpPr/>
          <p:nvPr/>
        </p:nvCxnSpPr>
        <p:spPr>
          <a:xfrm>
            <a:off x="2080009" y="4923692"/>
            <a:ext cx="0" cy="19091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2D6BD4E-D423-A016-AE22-01F4900BF7A9}"/>
              </a:ext>
            </a:extLst>
          </p:cNvPr>
          <p:cNvCxnSpPr>
            <a:cxnSpLocks/>
          </p:cNvCxnSpPr>
          <p:nvPr/>
        </p:nvCxnSpPr>
        <p:spPr>
          <a:xfrm>
            <a:off x="2506714" y="4521758"/>
            <a:ext cx="236486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DFB56BE-8E0C-DA7B-677C-B761D413E2FD}"/>
              </a:ext>
            </a:extLst>
          </p:cNvPr>
          <p:cNvCxnSpPr>
            <a:cxnSpLocks/>
          </p:cNvCxnSpPr>
          <p:nvPr/>
        </p:nvCxnSpPr>
        <p:spPr>
          <a:xfrm flipH="1">
            <a:off x="2435271" y="4592097"/>
            <a:ext cx="22754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A64E953-4D51-C802-A53C-6AB3E1528631}"/>
              </a:ext>
            </a:extLst>
          </p:cNvPr>
          <p:cNvCxnSpPr/>
          <p:nvPr/>
        </p:nvCxnSpPr>
        <p:spPr>
          <a:xfrm flipV="1">
            <a:off x="2158447" y="4923692"/>
            <a:ext cx="0" cy="19091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F0E9F3D-B099-1AEA-0DF4-965BABAC4E1F}"/>
              </a:ext>
            </a:extLst>
          </p:cNvPr>
          <p:cNvCxnSpPr/>
          <p:nvPr/>
        </p:nvCxnSpPr>
        <p:spPr>
          <a:xfrm flipV="1">
            <a:off x="2158447" y="3228033"/>
            <a:ext cx="0" cy="40193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6205A17-707E-91B0-362A-2454FA3C8EBA}"/>
              </a:ext>
            </a:extLst>
          </p:cNvPr>
          <p:cNvSpPr txBox="1"/>
          <p:nvPr/>
        </p:nvSpPr>
        <p:spPr>
          <a:xfrm>
            <a:off x="6096000" y="6488668"/>
            <a:ext cx="501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optical layout of </a:t>
            </a:r>
            <a:r>
              <a:rPr lang="en-US" dirty="0" err="1"/>
              <a:t>HoQI</a:t>
            </a:r>
            <a:r>
              <a:rPr lang="en-US" dirty="0"/>
              <a:t>. (Cooper et al., 2018)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56653FC-E3FC-DD4C-8007-0A670416E5D0}"/>
              </a:ext>
            </a:extLst>
          </p:cNvPr>
          <p:cNvCxnSpPr>
            <a:cxnSpLocks/>
          </p:cNvCxnSpPr>
          <p:nvPr/>
        </p:nvCxnSpPr>
        <p:spPr>
          <a:xfrm flipV="1">
            <a:off x="2109963" y="1858945"/>
            <a:ext cx="0" cy="22590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CACFB55-C5CA-C598-F333-2446373CBADC}"/>
              </a:ext>
            </a:extLst>
          </p:cNvPr>
          <p:cNvCxnSpPr>
            <a:cxnSpLocks/>
          </p:cNvCxnSpPr>
          <p:nvPr/>
        </p:nvCxnSpPr>
        <p:spPr>
          <a:xfrm flipV="1">
            <a:off x="2130155" y="894303"/>
            <a:ext cx="0" cy="24116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91E0C75-A29D-D5BE-F57E-41893916F291}"/>
              </a:ext>
            </a:extLst>
          </p:cNvPr>
          <p:cNvCxnSpPr/>
          <p:nvPr/>
        </p:nvCxnSpPr>
        <p:spPr>
          <a:xfrm flipH="1">
            <a:off x="1497204" y="1495304"/>
            <a:ext cx="23111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49059E5-B11B-2428-FBE6-E007520C1FC7}"/>
              </a:ext>
            </a:extLst>
          </p:cNvPr>
          <p:cNvSpPr/>
          <p:nvPr/>
        </p:nvSpPr>
        <p:spPr>
          <a:xfrm>
            <a:off x="10296840" y="4702629"/>
            <a:ext cx="1449683" cy="1441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02F24D-925E-D837-68CF-CE10889222BB}"/>
              </a:ext>
            </a:extLst>
          </p:cNvPr>
          <p:cNvCxnSpPr>
            <a:cxnSpLocks/>
          </p:cNvCxnSpPr>
          <p:nvPr/>
        </p:nvCxnSpPr>
        <p:spPr>
          <a:xfrm>
            <a:off x="2506714" y="2833635"/>
            <a:ext cx="68866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3D7F75-3B0E-2751-A90D-AE8A9CF73D3F}"/>
              </a:ext>
            </a:extLst>
          </p:cNvPr>
          <p:cNvCxnSpPr>
            <a:cxnSpLocks/>
          </p:cNvCxnSpPr>
          <p:nvPr/>
        </p:nvCxnSpPr>
        <p:spPr>
          <a:xfrm>
            <a:off x="4019341" y="2916375"/>
            <a:ext cx="195412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5FA6AD5-CEB7-38EB-6AA3-3507651F478F}"/>
              </a:ext>
            </a:extLst>
          </p:cNvPr>
          <p:cNvSpPr/>
          <p:nvPr/>
        </p:nvSpPr>
        <p:spPr>
          <a:xfrm>
            <a:off x="1497204" y="4039439"/>
            <a:ext cx="1698172" cy="1477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9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122940-9030-F0CB-04C2-C3AEEC5F7574}"/>
              </a:ext>
            </a:extLst>
          </p:cNvPr>
          <p:cNvSpPr/>
          <p:nvPr/>
        </p:nvSpPr>
        <p:spPr>
          <a:xfrm>
            <a:off x="0" y="1726640"/>
            <a:ext cx="12192000" cy="5131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60F16-D8E9-197E-1BAC-07E25DE19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295" y="757052"/>
            <a:ext cx="5056459" cy="45835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2800" dirty="0"/>
              <a:t>Calculations of the sensitivity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CCFC5-CA42-CD74-80EE-03A816DE0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8" y="2260881"/>
            <a:ext cx="4734325" cy="3075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F30E8-6EDA-8ADA-D0F4-627D6CC5BA33}"/>
              </a:ext>
            </a:extLst>
          </p:cNvPr>
          <p:cNvSpPr txBox="1"/>
          <p:nvPr/>
        </p:nvSpPr>
        <p:spPr>
          <a:xfrm>
            <a:off x="783065" y="5603187"/>
            <a:ext cx="448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power measured on the photodiodes. (Cooper et al., 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3E2CC-348E-3F98-20DD-EF0D007DEEE7}"/>
              </a:ext>
            </a:extLst>
          </p:cNvPr>
          <p:cNvSpPr txBox="1"/>
          <p:nvPr/>
        </p:nvSpPr>
        <p:spPr>
          <a:xfrm>
            <a:off x="5637125" y="297933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DAD3E3-8402-3C56-89A8-97B7D632E1F6}"/>
                  </a:ext>
                </a:extLst>
              </p:cNvPr>
              <p:cNvSpPr txBox="1"/>
              <p:nvPr/>
            </p:nvSpPr>
            <p:spPr>
              <a:xfrm>
                <a:off x="6868536" y="6036365"/>
                <a:ext cx="5497384" cy="82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0600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</a:pPr>
                <a:r>
                  <a:rPr lang="en-US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prstClr val="black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To convert to length</a:t>
                </a:r>
              </a:p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pc="5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pc="5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0" spc="5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𝐋</m:t>
                          </m:r>
                          <m:r>
                            <a:rPr lang="en-US" b="1" i="1" spc="5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5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US" b="1" i="1" spc="5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pc="5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1" i="1" spc="50" smtClean="0">
                              <a:ln w="0"/>
                              <a:solidFill>
                                <a:schemeClr val="bg2"/>
                              </a:solidFill>
                              <a:effectLst>
                                <a:innerShdw blurRad="63500" dist="50800" dir="13500000">
                                  <a:srgbClr val="000000">
                                    <a:alpha val="50000"/>
                                  </a:srgbClr>
                                </a:innerShdw>
                              </a:effectLst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US" b="1" i="1" spc="5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pc="5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spc="50" smtClean="0">
                          <a:ln w="0"/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prstClr val="black"/>
                  </a:solidFill>
                  <a:effectLst>
                    <a:outerShdw blurRad="9525" dist="25400" dir="14640000" algn="tl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DAD3E3-8402-3C56-89A8-97B7D632E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536" y="6036365"/>
                <a:ext cx="5497384" cy="821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4DEE2C-471E-2930-32E5-7ADBCD99FBD9}"/>
                  </a:ext>
                </a:extLst>
              </p:cNvPr>
              <p:cNvSpPr txBox="1"/>
              <p:nvPr/>
            </p:nvSpPr>
            <p:spPr>
              <a:xfrm>
                <a:off x="6762415" y="2406396"/>
                <a:ext cx="5210664" cy="2784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0600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  <a:buFont typeface="Wingdings 2" charset="2"/>
                  <a:buChar char=""/>
                </a:pPr>
                <a:r>
                  <a:rPr lang="en-US" sz="20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prstClr val="black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Without injection</a:t>
                </a:r>
              </a:p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:r>
                  <a:rPr lang="en-US" sz="2000" dirty="0">
                    <a:ln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prstClr val="black"/>
                    </a:solidFill>
                    <a:effectLst>
                      <a:outerShdw blurRad="9525" dist="25400" dir="14640000" algn="tl" rotWithShape="0">
                        <a:prstClr val="black">
                          <a:alpha val="30000"/>
                        </a:prstClr>
                      </a:outerShdw>
                    </a:effectLst>
                  </a:rPr>
                  <a:t>Divide equation (4) by (5): </a:t>
                </a:r>
              </a:p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𝑃𝐷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𝑃𝐷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𝑃𝐷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𝑃𝐷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pc="50" smtClean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pc="50" smtClean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spc="50" dirty="0">
                    <a:ln w="0"/>
                    <a:solidFill>
                      <a:schemeClr val="bg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spc="5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spc="5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 spc="5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2000" b="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pc="5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spc="50">
                                    <a:ln w="0"/>
                                    <a:solidFill>
                                      <a:schemeClr val="bg2"/>
                                    </a:solidFill>
                                    <a:effectLst>
                                      <a:innerShdw blurRad="63500" dist="50800" dir="13500000">
                                        <a:srgbClr val="000000">
                                          <a:alpha val="50000"/>
                                        </a:srgbClr>
                                      </a:inn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pc="50">
                                    <a:ln w="0"/>
                                    <a:solidFill>
                                      <a:schemeClr val="bg2"/>
                                    </a:solidFill>
                                    <a:effectLst>
                                      <a:innerShdw blurRad="63500" dist="50800" dir="13500000">
                                        <a:srgbClr val="000000">
                                          <a:alpha val="50000"/>
                                        </a:srgbClr>
                                      </a:inn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i="1" spc="50">
                                    <a:ln w="0"/>
                                    <a:solidFill>
                                      <a:schemeClr val="bg2"/>
                                    </a:solidFill>
                                    <a:effectLst>
                                      <a:innerShdw blurRad="63500" dist="50800" dir="13500000">
                                        <a:srgbClr val="000000">
                                          <a:alpha val="50000"/>
                                        </a:srgbClr>
                                      </a:inn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b="0" i="1" spc="50" smtClean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pc="5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sz="2000" b="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2000" b="0" i="1" spc="50" smtClean="0">
                                <a:ln w="0"/>
                                <a:solidFill>
                                  <a:schemeClr val="bg2"/>
                                </a:solidFill>
                                <a:effectLst>
                                  <a:innerShdw blurRad="63500" dist="50800" dir="13500000">
                                    <a:srgbClr val="000000">
                                      <a:alpha val="50000"/>
                                    </a:srgbClr>
                                  </a:inn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b="0" i="1" spc="50" smtClean="0">
                                    <a:ln w="0"/>
                                    <a:solidFill>
                                      <a:schemeClr val="bg2"/>
                                    </a:solidFill>
                                    <a:effectLst>
                                      <a:innerShdw blurRad="63500" dist="50800" dir="13500000">
                                        <a:srgbClr val="000000">
                                          <a:alpha val="50000"/>
                                        </a:srgbClr>
                                      </a:inn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pc="50" smtClean="0">
                                    <a:ln w="0"/>
                                    <a:solidFill>
                                      <a:schemeClr val="bg2"/>
                                    </a:solidFill>
                                    <a:effectLst>
                                      <a:innerShdw blurRad="63500" dist="50800" dir="13500000">
                                        <a:srgbClr val="000000">
                                          <a:alpha val="50000"/>
                                        </a:srgbClr>
                                      </a:inn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pc="50" smtClean="0">
                                    <a:ln w="0"/>
                                    <a:solidFill>
                                      <a:schemeClr val="bg2"/>
                                    </a:solidFill>
                                    <a:effectLst>
                                      <a:innerShdw blurRad="63500" dist="50800" dir="13500000">
                                        <a:srgbClr val="000000">
                                          <a:alpha val="50000"/>
                                        </a:srgbClr>
                                      </a:inn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000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endParaRPr>
              </a:p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:r>
                  <a:rPr lang="en-US" sz="2000" spc="50" dirty="0">
                    <a:ln w="0"/>
                    <a:solidFill>
                      <a:schemeClr val="bg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</a:rPr>
                  <a:t>Then, we have: </a:t>
                </a:r>
              </a:p>
              <a:p>
                <a:pPr marL="36900" lvl="0">
                  <a:spcBef>
                    <a:spcPct val="20000"/>
                  </a:spcBef>
                  <a:spcAft>
                    <a:spcPts val="600"/>
                  </a:spcAft>
                  <a:buClr>
                    <a:srgbClr val="DADADA"/>
                  </a:buClr>
                  <a:buSzPct val="70000"/>
                </a:pPr>
                <a14:m>
                  <m:oMath xmlns:m="http://schemas.openxmlformats.org/officeDocument/2006/math">
                    <m:r>
                      <a:rPr lang="en-US" sz="2000" i="1" spc="50" smtClean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b="0" i="1" spc="50" smtClean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pc="50" smtClean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2000" b="0" i="1" spc="50" smtClean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𝑃𝐷</m:t>
                        </m:r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𝑃𝐷</m:t>
                        </m:r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𝑃𝐷</m:t>
                        </m:r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𝑃𝐷</m:t>
                        </m:r>
                        <m:r>
                          <a:rPr lang="en-US" sz="2000" i="1" spc="5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000" spc="50" dirty="0">
                    <a:ln w="0"/>
                    <a:solidFill>
                      <a:schemeClr val="bg2"/>
                    </a:solidFill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</a:rPr>
                  <a:t>)+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pc="50" dirty="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pc="50" dirty="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pc="50" dirty="0" smtClean="0">
                            <a:ln w="0"/>
                            <a:solidFill>
                              <a:schemeClr val="bg2"/>
                            </a:solidFill>
                            <a:effectLst>
                              <a:innerShdw blurRad="63500" dist="50800" dir="13500000">
                                <a:srgbClr val="000000">
                                  <a:alpha val="50000"/>
                                </a:srgbClr>
                              </a:innerShdw>
                            </a:effectLst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000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4DEE2C-471E-2930-32E5-7ADBCD99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415" y="2406396"/>
                <a:ext cx="5210664" cy="2784224"/>
              </a:xfrm>
              <a:prstGeom prst="rect">
                <a:avLst/>
              </a:prstGeom>
              <a:blipFill>
                <a:blip r:embed="rId5"/>
                <a:stretch>
                  <a:fillRect l="-468" b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E19921-E15B-2A25-F043-9749C10DA04C}"/>
              </a:ext>
            </a:extLst>
          </p:cNvPr>
          <p:cNvCxnSpPr/>
          <p:nvPr/>
        </p:nvCxnSpPr>
        <p:spPr>
          <a:xfrm>
            <a:off x="6094325" y="5898155"/>
            <a:ext cx="6096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D6228F-DC98-976E-E9C1-6B5002FC59B7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096000" y="1726640"/>
            <a:ext cx="0" cy="51313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849DC5-4DA0-39E4-1F88-3F7A7D1EE867}"/>
              </a:ext>
            </a:extLst>
          </p:cNvPr>
          <p:cNvSpPr/>
          <p:nvPr/>
        </p:nvSpPr>
        <p:spPr>
          <a:xfrm>
            <a:off x="5920016" y="2525586"/>
            <a:ext cx="502425" cy="345447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DD37833-0A9A-66A6-C3DF-17DA2B00A24D}"/>
              </a:ext>
            </a:extLst>
          </p:cNvPr>
          <p:cNvSpPr/>
          <p:nvPr/>
        </p:nvSpPr>
        <p:spPr>
          <a:xfrm rot="5400000">
            <a:off x="6442925" y="5780347"/>
            <a:ext cx="502425" cy="345447"/>
          </a:xfrm>
          <a:prstGeom prst="rightArrow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CE57F-87A9-034B-C153-5234D40E42C2}"/>
              </a:ext>
            </a:extLst>
          </p:cNvPr>
          <p:cNvSpPr txBox="1"/>
          <p:nvPr/>
        </p:nvSpPr>
        <p:spPr>
          <a:xfrm>
            <a:off x="3265714" y="4511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3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1EFB-546C-84AF-AF76-E673BBA7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50DD-93A3-8B15-D393-81B75E187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ASD plot(without temperature injection)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4774B-AF14-C1FC-591D-95C61283B6E5}"/>
              </a:ext>
            </a:extLst>
          </p:cNvPr>
          <p:cNvSpPr/>
          <p:nvPr/>
        </p:nvSpPr>
        <p:spPr>
          <a:xfrm>
            <a:off x="0" y="2262851"/>
            <a:ext cx="12192000" cy="42987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4" descr="Chart&#10;&#10;Description automatically generated">
            <a:extLst>
              <a:ext uri="{FF2B5EF4-FFF2-40B4-BE49-F238E27FC236}">
                <a16:creationId xmlns:a16="http://schemas.microsoft.com/office/drawing/2014/main" id="{995ED4E0-0586-A18A-1C50-36041C724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9484"/>
            <a:ext cx="12192000" cy="42987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14F433B-D754-79A8-8675-0D581205BE74}"/>
              </a:ext>
            </a:extLst>
          </p:cNvPr>
          <p:cNvSpPr/>
          <p:nvPr/>
        </p:nvSpPr>
        <p:spPr>
          <a:xfrm>
            <a:off x="9867481" y="3084844"/>
            <a:ext cx="844062" cy="2291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6B36BA-956C-83E4-217E-C4C133B955DD}"/>
              </a:ext>
            </a:extLst>
          </p:cNvPr>
          <p:cNvCxnSpPr>
            <a:stCxn id="7" idx="0"/>
          </p:cNvCxnSpPr>
          <p:nvPr/>
        </p:nvCxnSpPr>
        <p:spPr>
          <a:xfrm flipV="1">
            <a:off x="10289512" y="1316334"/>
            <a:ext cx="100484" cy="17685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1D1F4E-2934-3C61-3300-E59E27D94F9C}"/>
              </a:ext>
            </a:extLst>
          </p:cNvPr>
          <p:cNvSpPr txBox="1"/>
          <p:nvPr/>
        </p:nvSpPr>
        <p:spPr>
          <a:xfrm>
            <a:off x="9383149" y="867083"/>
            <a:ext cx="201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table vibration(?)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EC0459-B529-158B-8424-9B9455998A65}"/>
              </a:ext>
            </a:extLst>
          </p:cNvPr>
          <p:cNvCxnSpPr>
            <a:cxnSpLocks/>
          </p:cNvCxnSpPr>
          <p:nvPr/>
        </p:nvCxnSpPr>
        <p:spPr>
          <a:xfrm flipH="1">
            <a:off x="1185705" y="5134708"/>
            <a:ext cx="7817618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42264-CF4A-6977-5855-606F9B65AF82}"/>
              </a:ext>
            </a:extLst>
          </p:cNvPr>
          <p:cNvSpPr/>
          <p:nvPr/>
        </p:nvSpPr>
        <p:spPr>
          <a:xfrm>
            <a:off x="2612571" y="3155182"/>
            <a:ext cx="5004080" cy="1627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421F33-FFCF-8A05-6E8D-4A3FEBA47F85}"/>
                  </a:ext>
                </a:extLst>
              </p:cNvPr>
              <p:cNvSpPr txBox="1"/>
              <p:nvPr/>
            </p:nvSpPr>
            <p:spPr>
              <a:xfrm>
                <a:off x="195690" y="5068091"/>
                <a:ext cx="990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421F33-FFCF-8A05-6E8D-4A3FEBA47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90" y="5068091"/>
                <a:ext cx="9900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104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F7E8A3-73C3-E69E-C22E-8C9B142D7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568" y="626288"/>
            <a:ext cx="1257996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</a:rPr>
              <a:t>HoQI</a:t>
            </a:r>
            <a:endParaRPr lang="en-US" sz="28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08A4561-B546-9DB4-9BC4-E87976B55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72" y="2110545"/>
            <a:ext cx="3366988" cy="4058751"/>
          </a:xfrm>
        </p:spPr>
        <p:txBody>
          <a:bodyPr anchor="t">
            <a:normAutofit/>
          </a:bodyPr>
          <a:lstStyle/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Function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</a:rPr>
              <a:t> under vacuum</a:t>
            </a: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sto MT" panose="02040603050505030304"/>
            </a:endParaRP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sto MT" panose="02040603050505030304"/>
            </a:endParaRP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</a:rPr>
              <a:t>Compacted design</a:t>
            </a:r>
          </a:p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None/>
              <a:tabLst/>
              <a:defRPr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sto MT" panose="02040603050505030304"/>
            </a:endParaRPr>
          </a:p>
          <a:p>
            <a:pPr marL="36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None/>
              <a:tabLst/>
              <a:defRPr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sto MT" panose="02040603050505030304"/>
            </a:endParaRP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Calisto MT" panose="02040603050505030304"/>
              </a:rPr>
              <a:t>Installation and data collection</a:t>
            </a: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sto MT" panose="02040603050505030304"/>
            </a:endParaRP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FE85C3-900E-ACEF-156D-9B250CE82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764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A84972-C2BF-3A6E-1411-D62256FE2CC7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7666892" y="1223999"/>
            <a:ext cx="2743199" cy="745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E65C06-0ABC-905E-C566-8B0E4360F8CD}"/>
              </a:ext>
            </a:extLst>
          </p:cNvPr>
          <p:cNvSpPr txBox="1"/>
          <p:nvPr/>
        </p:nvSpPr>
        <p:spPr>
          <a:xfrm>
            <a:off x="10796139" y="691993"/>
            <a:ext cx="149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BE0C452-2DFD-CD42-3418-5D6555D59D0C}"/>
              </a:ext>
            </a:extLst>
          </p:cNvPr>
          <p:cNvSpPr/>
          <p:nvPr/>
        </p:nvSpPr>
        <p:spPr>
          <a:xfrm>
            <a:off x="10410091" y="1061325"/>
            <a:ext cx="1617785" cy="325348"/>
          </a:xfrm>
          <a:prstGeom prst="round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916174-5614-0660-5820-C059510DFF52}"/>
              </a:ext>
            </a:extLst>
          </p:cNvPr>
          <p:cNvSpPr txBox="1"/>
          <p:nvPr/>
        </p:nvSpPr>
        <p:spPr>
          <a:xfrm>
            <a:off x="9059063" y="94604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 beam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73A8CC0-187D-E683-CBAB-954C01598789}"/>
              </a:ext>
            </a:extLst>
          </p:cNvPr>
          <p:cNvSpPr/>
          <p:nvPr/>
        </p:nvSpPr>
        <p:spPr>
          <a:xfrm rot="19792101">
            <a:off x="6213694" y="3342861"/>
            <a:ext cx="280110" cy="1751632"/>
          </a:xfrm>
          <a:prstGeom prst="cube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C84213A-37C0-7C1D-E464-BE06293BBD2B}"/>
              </a:ext>
            </a:extLst>
          </p:cNvPr>
          <p:cNvSpPr/>
          <p:nvPr/>
        </p:nvSpPr>
        <p:spPr>
          <a:xfrm rot="19789698">
            <a:off x="6422607" y="3677274"/>
            <a:ext cx="116570" cy="925292"/>
          </a:xfrm>
          <a:prstGeom prst="cub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C97443-7A1D-735A-8DCF-45EE24130BA0}"/>
              </a:ext>
            </a:extLst>
          </p:cNvPr>
          <p:cNvCxnSpPr>
            <a:endCxn id="3" idx="5"/>
          </p:cNvCxnSpPr>
          <p:nvPr/>
        </p:nvCxnSpPr>
        <p:spPr>
          <a:xfrm flipH="1">
            <a:off x="6523957" y="3798277"/>
            <a:ext cx="831436" cy="2997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02966A-9940-2367-49E3-CB2529E19F3F}"/>
              </a:ext>
            </a:extLst>
          </p:cNvPr>
          <p:cNvCxnSpPr>
            <a:cxnSpLocks/>
          </p:cNvCxnSpPr>
          <p:nvPr/>
        </p:nvCxnSpPr>
        <p:spPr>
          <a:xfrm flipH="1" flipV="1">
            <a:off x="7023798" y="2919747"/>
            <a:ext cx="331595" cy="446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8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1" grpId="0"/>
      <p:bldP spid="5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 descr="A picture containing dirty, miller&#10;&#10;Description automatically generated">
            <a:extLst>
              <a:ext uri="{FF2B5EF4-FFF2-40B4-BE49-F238E27FC236}">
                <a16:creationId xmlns:a16="http://schemas.microsoft.com/office/drawing/2014/main" id="{14D4B288-F083-556C-0F7C-8963A12F1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53135"/>
            <a:ext cx="6095999" cy="5204863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" name="Content Placeholder 6" descr="A picture containing indoor, miller&#10;&#10;Description automatically generated">
            <a:extLst>
              <a:ext uri="{FF2B5EF4-FFF2-40B4-BE49-F238E27FC236}">
                <a16:creationId xmlns:a16="http://schemas.microsoft.com/office/drawing/2014/main" id="{0D7BDF53-6CBD-8AB3-8585-100E1932E9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8" r="1" b="18676"/>
          <a:stretch/>
        </p:blipFill>
        <p:spPr>
          <a:xfrm>
            <a:off x="0" y="0"/>
            <a:ext cx="6096000" cy="54339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6C1DC3-B4B8-0F80-8A10-12701ADF6175}"/>
              </a:ext>
            </a:extLst>
          </p:cNvPr>
          <p:cNvSpPr txBox="1"/>
          <p:nvPr/>
        </p:nvSpPr>
        <p:spPr>
          <a:xfrm>
            <a:off x="7500247" y="503403"/>
            <a:ext cx="3287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HoQI</a:t>
            </a:r>
            <a:r>
              <a:rPr lang="en-US" dirty="0"/>
              <a:t> installation overview. </a:t>
            </a:r>
          </a:p>
          <a:p>
            <a:r>
              <a:rPr lang="en-US" dirty="0"/>
              <a:t>(Picture by Michael Ross, 2022)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C202A8-E4B6-3B69-32FA-B54B7C2AF7B3}"/>
              </a:ext>
            </a:extLst>
          </p:cNvPr>
          <p:cNvSpPr txBox="1"/>
          <p:nvPr/>
        </p:nvSpPr>
        <p:spPr>
          <a:xfrm>
            <a:off x="1065126" y="5822810"/>
            <a:ext cx="6109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HoQI</a:t>
            </a:r>
            <a:r>
              <a:rPr lang="en-US" dirty="0"/>
              <a:t> installation zoom-in. </a:t>
            </a:r>
          </a:p>
          <a:p>
            <a:r>
              <a:rPr lang="en-US" dirty="0"/>
              <a:t>(Picture by Michael Ross, 2022)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B7974941-D556-A4DD-3FCF-F7B1CCAF1BF6}"/>
              </a:ext>
            </a:extLst>
          </p:cNvPr>
          <p:cNvSpPr/>
          <p:nvPr/>
        </p:nvSpPr>
        <p:spPr>
          <a:xfrm>
            <a:off x="3074504" y="1848895"/>
            <a:ext cx="131413" cy="502418"/>
          </a:xfrm>
          <a:prstGeom prst="up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3BCD925-7BC1-FE64-6605-7251D909F91A}"/>
                  </a:ext>
                </a:extLst>
              </p:cNvPr>
              <p:cNvSpPr txBox="1"/>
              <p:nvPr/>
            </p:nvSpPr>
            <p:spPr>
              <a:xfrm>
                <a:off x="2658282" y="1797314"/>
                <a:ext cx="4904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3BCD925-7BC1-FE64-6605-7251D909F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82" y="1797314"/>
                <a:ext cx="490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F11DBA8-2CFE-17E6-465E-EEF8DF429E5F}"/>
              </a:ext>
            </a:extLst>
          </p:cNvPr>
          <p:cNvCxnSpPr>
            <a:cxnSpLocks/>
          </p:cNvCxnSpPr>
          <p:nvPr/>
        </p:nvCxnSpPr>
        <p:spPr>
          <a:xfrm flipV="1">
            <a:off x="4149969" y="3014505"/>
            <a:ext cx="0" cy="3763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1DA25E-EC0A-8329-8EB4-17836EA61B80}"/>
              </a:ext>
            </a:extLst>
          </p:cNvPr>
          <p:cNvCxnSpPr>
            <a:cxnSpLocks/>
          </p:cNvCxnSpPr>
          <p:nvPr/>
        </p:nvCxnSpPr>
        <p:spPr>
          <a:xfrm>
            <a:off x="3386295" y="2512088"/>
            <a:ext cx="41198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0E03FB-CE32-1DE4-8757-2F7408E3A95C}"/>
              </a:ext>
            </a:extLst>
          </p:cNvPr>
          <p:cNvCxnSpPr>
            <a:cxnSpLocks/>
          </p:cNvCxnSpPr>
          <p:nvPr/>
        </p:nvCxnSpPr>
        <p:spPr>
          <a:xfrm flipV="1">
            <a:off x="3266045" y="1848897"/>
            <a:ext cx="0" cy="502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2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02B4-E7BD-AA07-CDAB-F28D92F5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969637-35A5-D770-8F14-273811660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" r="3477"/>
          <a:stretch/>
        </p:blipFill>
        <p:spPr bwMode="auto">
          <a:xfrm>
            <a:off x="-10649" y="1"/>
            <a:ext cx="46905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48824-55E4-6839-F264-F9C059060F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6160" y="1828801"/>
                <a:ext cx="5978072" cy="3866048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The LIGO seismic isolation system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inertial rotation sensor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 err="1"/>
                  <a:t>HoQIs</a:t>
                </a:r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tabletop </a:t>
                </a:r>
                <a:r>
                  <a:rPr lang="en-US" dirty="0" err="1">
                    <a:sym typeface="Wingdings" panose="05000000000000000000" pitchFamily="2" charset="2"/>
                  </a:rPr>
                  <a:t>HoQI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Tabletop </a:t>
                </a:r>
                <a:r>
                  <a:rPr lang="en-US" dirty="0" err="1"/>
                  <a:t>HoQI</a:t>
                </a:r>
                <a:r>
                  <a:rPr lang="en-US" dirty="0"/>
                  <a:t>: ~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e>
                        </m:rad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 err="1"/>
                  <a:t>HoQI</a:t>
                </a:r>
                <a:r>
                  <a:rPr lang="en-US" dirty="0"/>
                  <a:t> commissioning is ongoing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48824-55E4-6839-F264-F9C059060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6160" y="1828801"/>
                <a:ext cx="5978072" cy="386604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5" name="Picture 1034">
            <a:extLst>
              <a:ext uri="{FF2B5EF4-FFF2-40B4-BE49-F238E27FC236}">
                <a16:creationId xmlns:a16="http://schemas.microsoft.com/office/drawing/2014/main" id="{5615904E-7549-40B6-8293-72FB7642C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913650F-48D1-A725-ECE2-620744245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r="6697" b="73650"/>
          <a:stretch/>
        </p:blipFill>
        <p:spPr bwMode="auto">
          <a:xfrm>
            <a:off x="0" y="2111830"/>
            <a:ext cx="4360985" cy="18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321A1F6-5327-2F7A-058A-DE4B69330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" t="24444" r="3478" b="64713"/>
          <a:stretch/>
        </p:blipFill>
        <p:spPr bwMode="auto">
          <a:xfrm>
            <a:off x="-10649" y="5694849"/>
            <a:ext cx="4690532" cy="74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ACD07C3-9A9A-AF45-482F-1D177B367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r="6697" b="73650"/>
          <a:stretch/>
        </p:blipFill>
        <p:spPr bwMode="auto">
          <a:xfrm>
            <a:off x="-10649" y="3867725"/>
            <a:ext cx="4360985" cy="182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FBAE1782-077E-F666-11A8-016CB2362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r="6697" b="73650"/>
          <a:stretch/>
        </p:blipFill>
        <p:spPr bwMode="auto">
          <a:xfrm>
            <a:off x="1" y="7592"/>
            <a:ext cx="4551902" cy="210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29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1706</TotalTime>
  <Words>493</Words>
  <Application>Microsoft Office PowerPoint</Application>
  <PresentationFormat>Widescreen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Calisto MT (Body)</vt:lpstr>
      <vt:lpstr>Calibri</vt:lpstr>
      <vt:lpstr>Calisto MT</vt:lpstr>
      <vt:lpstr>Cambria Math</vt:lpstr>
      <vt:lpstr>Wingdings</vt:lpstr>
      <vt:lpstr>Wingdings 2</vt:lpstr>
      <vt:lpstr>Slate</vt:lpstr>
      <vt:lpstr>Implementation of homodyne interferometers for inertial rotation sensor</vt:lpstr>
      <vt:lpstr>Introduction</vt:lpstr>
      <vt:lpstr>The inertial rotation sensor</vt:lpstr>
      <vt:lpstr>Tabletop HoQI </vt:lpstr>
      <vt:lpstr>Calculations of the sensitivity </vt:lpstr>
      <vt:lpstr>Results</vt:lpstr>
      <vt:lpstr>HoQI</vt:lpstr>
      <vt:lpstr>PowerPoint Presentation</vt:lpstr>
      <vt:lpstr>Conclusion</vt:lpstr>
      <vt:lpstr>Thank you for attendance!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homodyne interferometers for inertial rotation sensor</dc:title>
  <dc:creator>Jasmine Watt</dc:creator>
  <cp:lastModifiedBy>Jasmine Watt</cp:lastModifiedBy>
  <cp:revision>413</cp:revision>
  <dcterms:created xsi:type="dcterms:W3CDTF">2022-06-26T17:54:49Z</dcterms:created>
  <dcterms:modified xsi:type="dcterms:W3CDTF">2022-06-28T16:57:22Z</dcterms:modified>
</cp:coreProperties>
</file>